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theme/theme4.xml" ContentType="application/vnd.openxmlformats-officedocument.them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emf" ContentType="image/x-emf"/>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11"/>
  </p:notesMasterIdLst>
  <p:handoutMasterIdLst>
    <p:handoutMasterId r:id="rId12"/>
  </p:handoutMasterIdLst>
  <p:sldIdLst>
    <p:sldId id="375" r:id="rId3"/>
    <p:sldId id="659" r:id="rId4"/>
    <p:sldId id="660" r:id="rId5"/>
    <p:sldId id="666" r:id="rId6"/>
    <p:sldId id="667" r:id="rId7"/>
    <p:sldId id="664" r:id="rId8"/>
    <p:sldId id="665" r:id="rId9"/>
    <p:sldId id="351"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0D46203F-2A20-459A-BBF9-F51A5652069D}">
          <p14:sldIdLst>
            <p14:sldId id="375"/>
            <p14:sldId id="659"/>
            <p14:sldId id="660"/>
            <p14:sldId id="661"/>
            <p14:sldId id="663"/>
            <p14:sldId id="664"/>
            <p14:sldId id="665"/>
            <p14:sldId id="351"/>
          </p14:sldIdLst>
        </p14:section>
      </p14:sectionLst>
    </p:ext>
    <p:ext uri="{EFAFB233-063F-42B5-8137-9DF3F51BA10A}">
      <p15:sldGuideLst xmlns:p15="http://schemas.microsoft.com/office/powerpoint/2012/main" xmlns="">
        <p15:guide id="1" orient="horz" pos="2160">
          <p15:clr>
            <a:srgbClr val="A4A3A4"/>
          </p15:clr>
        </p15:guide>
        <p15:guide id="2" pos="3839">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4964" autoAdjust="0"/>
  </p:normalViewPr>
  <p:slideViewPr>
    <p:cSldViewPr>
      <p:cViewPr varScale="1">
        <p:scale>
          <a:sx n="73" d="100"/>
          <a:sy n="73" d="100"/>
        </p:scale>
        <p:origin x="-624" y="-102"/>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pPr/>
              <a:t>3/26/2019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pPr/>
              <a:t>‹#›</a:t>
            </a:fld>
            <a:endParaRPr lang="en-US"/>
          </a:p>
        </p:txBody>
      </p:sp>
    </p:spTree>
    <p:extLst>
      <p:ext uri="{BB962C8B-B14F-4D97-AF65-F5344CB8AC3E}">
        <p14:creationId xmlns:p14="http://schemas.microsoft.com/office/powerpoint/2010/main" xmlns=""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pPr/>
              <a:t>3/26/2019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pPr/>
              <a:t>‹#›</a:t>
            </a:fld>
            <a:endParaRPr lang="en-US"/>
          </a:p>
        </p:txBody>
      </p:sp>
    </p:spTree>
    <p:extLst>
      <p:ext uri="{BB962C8B-B14F-4D97-AF65-F5344CB8AC3E}">
        <p14:creationId xmlns:p14="http://schemas.microsoft.com/office/powerpoint/2010/main" xmlns=""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xmlns="">
                  <a14:imgLayer r:embed="rId3">
                    <a14:imgEffect>
                      <a14:saturation sat="33000"/>
                    </a14:imgEffect>
                    <a14:imgEffect>
                      <a14:brightnessContrast bright="-40000"/>
                    </a14:imgEffect>
                  </a14:imgLayer>
                </a14:imgProps>
              </a:ext>
              <a:ext uri="{28A0092B-C50C-407E-A947-70E740481C1C}">
                <a14:useLocalDpi xmlns:a14="http://schemas.microsoft.com/office/drawing/2010/main" xmlns=""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xmlns=""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xmlns=""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xmlns=""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xmlns=""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xmlns=""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xmlns=""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xmlns="">
                  <a14:imgLayer r:embed="rId3">
                    <a14:imgEffect>
                      <a14:saturation sat="33000"/>
                    </a14:imgEffect>
                    <a14:imgEffect>
                      <a14:brightnessContrast bright="-40000"/>
                    </a14:imgEffect>
                  </a14:imgLayer>
                </a14:imgProps>
              </a:ext>
              <a:ext uri="{28A0092B-C50C-407E-A947-70E740481C1C}">
                <a14:useLocalDpi xmlns:a14="http://schemas.microsoft.com/office/drawing/2010/main" xmlns=""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xmlns=""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5887232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930803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797303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1055793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3/26/2019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8294903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3/26/2019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2387240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xmlns="">
                  <a14:imgLayer r:embed="rId3">
                    <a14:imgEffect>
                      <a14:colorTemperature colorTemp="11200"/>
                    </a14:imgEffect>
                  </a14:imgLayer>
                </a14:imgProps>
              </a:ext>
              <a:ext uri="{28A0092B-C50C-407E-A947-70E740481C1C}">
                <a14:useLocalDpi xmlns:a14="http://schemas.microsoft.com/office/drawing/2010/main" xmlns=""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xmlns="" val="39814384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xmlns="" val="30146918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xmlns="">
                  <a14:imgLayer r:embed="rId3">
                    <a14:imgEffect>
                      <a14:brightnessContrast bright="-40000" contrast="-40000"/>
                    </a14:imgEffect>
                  </a14:imgLayer>
                </a14:imgProps>
              </a:ext>
              <a:ext uri="{28A0092B-C50C-407E-A947-70E740481C1C}">
                <a14:useLocalDpi xmlns:a14="http://schemas.microsoft.com/office/drawing/2010/main" xmlns=""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xmlns="" val="25715377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3128015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1862723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873156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7047289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8804648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xmlns="" val="41245777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xmlns="" val="32765411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8" name="Picture 4" descr="Image result for thank you"/>
          <p:cNvPicPr>
            <a:picLocks noChangeAspect="1" noChangeArrowheads="1"/>
          </p:cNvPicPr>
          <p:nvPr userDrawn="1"/>
        </p:nvPicPr>
        <p:blipFill>
          <a:blip r:embed="rId2">
            <a:extLst>
              <a:ext uri="{28A0092B-C50C-407E-A947-70E740481C1C}">
                <a14:useLocalDpi xmlns:a14="http://schemas.microsoft.com/office/drawing/2010/main" xmlns="" val="0"/>
              </a:ext>
            </a:extLst>
          </a:blip>
          <a:srcRect/>
          <a:stretch>
            <a:fillRect/>
          </a:stretch>
        </p:blipFill>
        <p:spPr bwMode="auto">
          <a:xfrm>
            <a:off x="3579812" y="2133600"/>
            <a:ext cx="3867891" cy="273718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3"/>
          <p:cNvPicPr>
            <a:picLocks noChangeAspect="1" noChangeArrowheads="1"/>
          </p:cNvPicPr>
          <p:nvPr userDrawn="1"/>
        </p:nvPicPr>
        <p:blipFill>
          <a:blip r:embed="rId3" cstate="print">
            <a:extLst>
              <a:ext uri="{28A0092B-C50C-407E-A947-70E740481C1C}">
                <a14:useLocalDpi xmlns:a14="http://schemas.microsoft.com/office/drawing/2010/main" xmlns=""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4106802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xmlns="" val="1154855726"/>
      </p:ext>
    </p:extLst>
  </p:cSld>
  <p:clrMapOvr>
    <a:masterClrMapping/>
  </p:clrMapOvr>
  <p:extLst mod="1">
    <p:ext uri="{DCECCB84-F9BA-43D5-87BE-67443E8EF086}">
      <p15:sldGuideLst xmlns:p15="http://schemas.microsoft.com/office/powerpoint/2012/main" xmlns="">
        <p15:guide id="2" pos="573">
          <p15:clr>
            <a:srgbClr val="FBAE40"/>
          </p15:clr>
        </p15:guide>
        <p15:guide id="3" orient="horz" pos="116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pPr/>
              <a:t>3/26/2019</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pPr/>
              <a:t>3/26/2019</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xmlns=""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xmlns="">
                  <a14:imgLayer r:embed="rId3">
                    <a14:imgEffect>
                      <a14:colorTemperature colorTemp="11200"/>
                    </a14:imgEffect>
                  </a14:imgLayer>
                </a14:imgProps>
              </a:ext>
              <a:ext uri="{28A0092B-C50C-407E-A947-70E740481C1C}">
                <a14:useLocalDpi xmlns:a14="http://schemas.microsoft.com/office/drawing/2010/main" xmlns=""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xmlns=""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xmlns=""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xmlns="">
                  <a14:imgLayer r:embed="rId3">
                    <a14:imgEffect>
                      <a14:brightnessContrast bright="-40000" contrast="-40000"/>
                    </a14:imgEffect>
                  </a14:imgLayer>
                </a14:imgProps>
              </a:ext>
              <a:ext uri="{28A0092B-C50C-407E-A947-70E740481C1C}">
                <a14:useLocalDpi xmlns:a14="http://schemas.microsoft.com/office/drawing/2010/main" xmlns=""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xmlns=""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theme" Target="../theme/theme2.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pPr/>
              <a:t>3/26/2019</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pPr/>
              <a:t>‹#›</a:t>
            </a:fld>
            <a:endParaRPr lang="en-US" dirty="0"/>
          </a:p>
        </p:txBody>
      </p:sp>
    </p:spTree>
    <p:extLst>
      <p:ext uri="{BB962C8B-B14F-4D97-AF65-F5344CB8AC3E}">
        <p14:creationId xmlns:p14="http://schemas.microsoft.com/office/powerpoint/2010/main" xmlns=""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xmlns=""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17612" y="1600200"/>
            <a:ext cx="9331748" cy="1482442"/>
          </a:xfrm>
        </p:spPr>
        <p:txBody>
          <a:bodyPr>
            <a:normAutofit fontScale="90000"/>
          </a:bodyPr>
          <a:lstStyle/>
          <a:p>
            <a:r>
              <a:rPr lang="en-US" dirty="0"/>
              <a:t>15CSE313 </a:t>
            </a:r>
            <a:br>
              <a:rPr lang="en-US" dirty="0"/>
            </a:br>
            <a:r>
              <a:rPr lang="en-US" dirty="0"/>
              <a:t>Software Engineering Project</a:t>
            </a:r>
            <a:br>
              <a:rPr lang="en-US" dirty="0"/>
            </a:br>
            <a:r>
              <a:rPr lang="en-US" dirty="0"/>
              <a:t>Sprint 2 Review</a:t>
            </a:r>
          </a:p>
        </p:txBody>
      </p:sp>
      <p:sp>
        <p:nvSpPr>
          <p:cNvPr id="7" name="Subtitle 6"/>
          <p:cNvSpPr>
            <a:spLocks noGrp="1"/>
          </p:cNvSpPr>
          <p:nvPr>
            <p:ph type="subTitle" idx="1"/>
          </p:nvPr>
        </p:nvSpPr>
        <p:spPr>
          <a:xfrm>
            <a:off x="7008812" y="4800600"/>
            <a:ext cx="4419600" cy="723098"/>
          </a:xfrm>
        </p:spPr>
        <p:txBody>
          <a:bodyPr>
            <a:noAutofit/>
          </a:bodyPr>
          <a:lstStyle/>
          <a:p>
            <a:r>
              <a:rPr lang="en-US" sz="2400" dirty="0" smtClean="0"/>
              <a:t>Team Renegades</a:t>
            </a:r>
            <a:endParaRPr lang="en-US" sz="2400" dirty="0"/>
          </a:p>
          <a:p>
            <a:r>
              <a:rPr lang="en-US" sz="2400" dirty="0"/>
              <a:t>Batch D</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 Placeholder 3"/>
          <p:cNvSpPr>
            <a:spLocks noGrp="1"/>
          </p:cNvSpPr>
          <p:nvPr>
            <p:ph type="body" sz="quarter" idx="10"/>
          </p:nvPr>
        </p:nvSpPr>
        <p:spPr>
          <a:xfrm>
            <a:off x="912812" y="4724400"/>
            <a:ext cx="5391150" cy="327457"/>
          </a:xfrm>
        </p:spPr>
        <p:txBody>
          <a:bodyPr>
            <a:normAutofit fontScale="92500" lnSpcReduction="10000"/>
          </a:bodyPr>
          <a:lstStyle/>
          <a:p>
            <a:r>
              <a:rPr lang="en-US" dirty="0"/>
              <a:t>Sneha </a:t>
            </a:r>
            <a:r>
              <a:rPr lang="en-US" dirty="0" err="1"/>
              <a:t>Singhi</a:t>
            </a:r>
            <a:r>
              <a:rPr lang="en-US" dirty="0"/>
              <a:t>  </a:t>
            </a:r>
            <a:r>
              <a:rPr lang="en-US" dirty="0" smtClean="0"/>
              <a:t>                           CB.EN.U4CSE16348</a:t>
            </a:r>
            <a:endParaRPr lang="en-US" dirty="0"/>
          </a:p>
        </p:txBody>
      </p:sp>
      <p:sp>
        <p:nvSpPr>
          <p:cNvPr id="11" name="Text Placeholder 3"/>
          <p:cNvSpPr>
            <a:spLocks noGrp="1"/>
          </p:cNvSpPr>
          <p:nvPr>
            <p:ph type="body" sz="quarter" idx="10"/>
          </p:nvPr>
        </p:nvSpPr>
        <p:spPr>
          <a:xfrm>
            <a:off x="912812" y="5105400"/>
            <a:ext cx="5391150" cy="327457"/>
          </a:xfrm>
        </p:spPr>
        <p:txBody>
          <a:bodyPr>
            <a:normAutofit fontScale="92500" lnSpcReduction="10000"/>
          </a:bodyPr>
          <a:lstStyle/>
          <a:p>
            <a:r>
              <a:rPr lang="en-US" dirty="0"/>
              <a:t>Chinmay Krishnan </a:t>
            </a:r>
            <a:r>
              <a:rPr lang="en-US" dirty="0" smtClean="0"/>
              <a:t>K. C 	      CB.EN.U4CSE16318</a:t>
            </a:r>
            <a:endParaRPr lang="en-US" dirty="0"/>
          </a:p>
        </p:txBody>
      </p:sp>
      <p:sp>
        <p:nvSpPr>
          <p:cNvPr id="12" name="Text Placeholder 3"/>
          <p:cNvSpPr>
            <a:spLocks noGrp="1"/>
          </p:cNvSpPr>
          <p:nvPr>
            <p:ph type="body" sz="quarter" idx="10"/>
          </p:nvPr>
        </p:nvSpPr>
        <p:spPr>
          <a:xfrm>
            <a:off x="915442" y="5431220"/>
            <a:ext cx="5391150" cy="327457"/>
          </a:xfrm>
        </p:spPr>
        <p:txBody>
          <a:bodyPr>
            <a:normAutofit fontScale="92500" lnSpcReduction="10000"/>
          </a:bodyPr>
          <a:lstStyle/>
          <a:p>
            <a:r>
              <a:rPr lang="en-US" dirty="0" err="1"/>
              <a:t>Sukrita</a:t>
            </a:r>
            <a:r>
              <a:rPr lang="en-US" dirty="0"/>
              <a:t> M </a:t>
            </a:r>
            <a:r>
              <a:rPr lang="en-US" dirty="0" smtClean="0"/>
              <a:t>                                   CB.EN.U4CSE16353</a:t>
            </a:r>
            <a:endParaRPr lang="en-US" dirty="0"/>
          </a:p>
        </p:txBody>
      </p:sp>
      <p:sp>
        <p:nvSpPr>
          <p:cNvPr id="13" name="Text Placeholder 3"/>
          <p:cNvSpPr>
            <a:spLocks noGrp="1"/>
          </p:cNvSpPr>
          <p:nvPr>
            <p:ph type="body" sz="quarter" idx="10"/>
          </p:nvPr>
        </p:nvSpPr>
        <p:spPr>
          <a:xfrm>
            <a:off x="915442" y="5791200"/>
            <a:ext cx="5391150" cy="327457"/>
          </a:xfrm>
        </p:spPr>
        <p:txBody>
          <a:bodyPr>
            <a:normAutofit fontScale="92500" lnSpcReduction="10000"/>
          </a:bodyPr>
          <a:lstStyle/>
          <a:p>
            <a:r>
              <a:rPr lang="en-US" dirty="0"/>
              <a:t>Harsha V </a:t>
            </a:r>
            <a:r>
              <a:rPr lang="en-US" dirty="0" smtClean="0"/>
              <a:t> 		      CB.EN.U4CSE16360</a:t>
            </a:r>
            <a:endParaRPr lang="en-US" dirty="0"/>
          </a:p>
        </p:txBody>
      </p:sp>
      <p:sp>
        <p:nvSpPr>
          <p:cNvPr id="14" name="Text Placeholder 3"/>
          <p:cNvSpPr>
            <a:spLocks noGrp="1"/>
          </p:cNvSpPr>
          <p:nvPr>
            <p:ph type="body" sz="quarter" idx="10"/>
          </p:nvPr>
        </p:nvSpPr>
        <p:spPr>
          <a:xfrm>
            <a:off x="925952" y="6172200"/>
            <a:ext cx="5391150" cy="327457"/>
          </a:xfrm>
        </p:spPr>
        <p:txBody>
          <a:bodyPr>
            <a:normAutofit fontScale="92500" lnSpcReduction="10000"/>
          </a:bodyPr>
          <a:lstStyle/>
          <a:p>
            <a:r>
              <a:rPr lang="en-US" dirty="0"/>
              <a:t>Supriya P.S. </a:t>
            </a:r>
            <a:r>
              <a:rPr lang="en-US" dirty="0" smtClean="0"/>
              <a:t>	  	      CB.EN.U4CSE16355</a:t>
            </a:r>
            <a:endParaRPr lang="en-US" dirty="0"/>
          </a:p>
        </p:txBody>
      </p:sp>
    </p:spTree>
    <p:extLst>
      <p:ext uri="{BB962C8B-B14F-4D97-AF65-F5344CB8AC3E}">
        <p14:creationId xmlns:p14="http://schemas.microsoft.com/office/powerpoint/2010/main" xmlns="" val="51673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Century Gothic" pitchFamily="34" charset="0"/>
              </a:rPr>
              <a:t>Problem Statement</a:t>
            </a:r>
            <a:endParaRPr lang="en-US" dirty="0">
              <a:latin typeface="Century Gothic" pitchFamily="34" charset="0"/>
            </a:endParaRPr>
          </a:p>
        </p:txBody>
      </p:sp>
      <p:sp>
        <p:nvSpPr>
          <p:cNvPr id="8" name="Content Placeholder 7"/>
          <p:cNvSpPr>
            <a:spLocks noGrp="1"/>
          </p:cNvSpPr>
          <p:nvPr>
            <p:ph idx="1"/>
          </p:nvPr>
        </p:nvSpPr>
        <p:spPr/>
        <p:txBody>
          <a:bodyPr>
            <a:normAutofit/>
          </a:bodyPr>
          <a:lstStyle/>
          <a:p>
            <a:pPr algn="ctr">
              <a:buNone/>
            </a:pPr>
            <a:endParaRPr lang="en-US" b="1" dirty="0" smtClean="0"/>
          </a:p>
          <a:p>
            <a:pPr algn="ctr">
              <a:buNone/>
            </a:pPr>
            <a:endParaRPr lang="en-US" b="1" dirty="0" smtClean="0"/>
          </a:p>
          <a:p>
            <a:pPr algn="ctr">
              <a:buNone/>
            </a:pPr>
            <a:endParaRPr lang="en-US" b="1" dirty="0" smtClean="0"/>
          </a:p>
          <a:p>
            <a:pPr algn="ctr">
              <a:buNone/>
            </a:pPr>
            <a:r>
              <a:rPr lang="en-US" dirty="0" smtClean="0">
                <a:latin typeface="Century Schoolbook" pitchFamily="18" charset="0"/>
              </a:rPr>
              <a:t>To design an email </a:t>
            </a:r>
            <a:r>
              <a:rPr lang="en-US" dirty="0" smtClean="0">
                <a:latin typeface="Century Schoolbook" pitchFamily="18" charset="0"/>
              </a:rPr>
              <a:t>a</a:t>
            </a:r>
            <a:r>
              <a:rPr lang="en-US" dirty="0" smtClean="0">
                <a:latin typeface="Century Schoolbook" pitchFamily="18" charset="0"/>
              </a:rPr>
              <a:t>pplication that can send and receive mails.</a:t>
            </a:r>
            <a:endParaRPr lang="en-US" dirty="0">
              <a:latin typeface="Century Schoolbook" pitchFamily="18" charset="0"/>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p>
            <a:fld id="{F73DB6DB-7499-4228-9BC0-66809057D228}" type="slidenum">
              <a:rPr lang="en-US" smtClean="0">
                <a:solidFill>
                  <a:prstClr val="black">
                    <a:tint val="75000"/>
                  </a:prstClr>
                </a:solidFill>
              </a:rPr>
              <a:pPr/>
              <a:t>2</a:t>
            </a:fld>
            <a:endParaRPr lang="en-US">
              <a:solidFill>
                <a:prstClr val="black">
                  <a:tint val="75000"/>
                </a:prstClr>
              </a:solidFill>
            </a:endParaRPr>
          </a:p>
        </p:txBody>
      </p:sp>
    </p:spTree>
    <p:extLst>
      <p:ext uri="{BB962C8B-B14F-4D97-AF65-F5344CB8AC3E}">
        <p14:creationId xmlns:p14="http://schemas.microsoft.com/office/powerpoint/2010/main" xmlns="" val="126587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b="1" dirty="0">
                <a:latin typeface="Century Gothic" pitchFamily="34" charset="0"/>
                <a:ea typeface="Batang" pitchFamily="18" charset="-127"/>
              </a:rPr>
              <a:t>Technology Stack</a:t>
            </a:r>
          </a:p>
        </p:txBody>
      </p:sp>
      <p:sp>
        <p:nvSpPr>
          <p:cNvPr id="8" name="Content Placeholder 7"/>
          <p:cNvSpPr>
            <a:spLocks noGrp="1"/>
          </p:cNvSpPr>
          <p:nvPr>
            <p:ph idx="1"/>
          </p:nvPr>
        </p:nvSpPr>
        <p:spPr/>
        <p:txBody>
          <a:bodyPr>
            <a:normAutofit/>
          </a:bodyPr>
          <a:lstStyle/>
          <a:p>
            <a:pPr marL="0" indent="0">
              <a:buNone/>
            </a:pPr>
            <a:endParaRPr lang="en-IN" dirty="0"/>
          </a:p>
          <a:p>
            <a:pPr lvl="0"/>
            <a:r>
              <a:rPr lang="en-US" dirty="0">
                <a:latin typeface="Century Schoolbook" pitchFamily="18" charset="0"/>
                <a:cs typeface="Aparajita" pitchFamily="34" charset="0"/>
              </a:rPr>
              <a:t>Python Flask framework</a:t>
            </a:r>
            <a:endParaRPr lang="en-IN" dirty="0">
              <a:latin typeface="Century Schoolbook" pitchFamily="18" charset="0"/>
              <a:cs typeface="Aparajita" pitchFamily="34" charset="0"/>
            </a:endParaRPr>
          </a:p>
          <a:p>
            <a:pPr lvl="0"/>
            <a:r>
              <a:rPr lang="en-US" dirty="0">
                <a:latin typeface="Century Schoolbook" pitchFamily="18" charset="0"/>
                <a:cs typeface="Aparajita" pitchFamily="34" charset="0"/>
              </a:rPr>
              <a:t>SQL for storing user data</a:t>
            </a:r>
            <a:endParaRPr lang="en-IN" dirty="0">
              <a:latin typeface="Century Schoolbook" pitchFamily="18" charset="0"/>
              <a:cs typeface="Aparajita" pitchFamily="34" charset="0"/>
            </a:endParaRPr>
          </a:p>
          <a:p>
            <a:pPr lvl="0"/>
            <a:r>
              <a:rPr lang="en-US" dirty="0">
                <a:latin typeface="Century Schoolbook" pitchFamily="18" charset="0"/>
                <a:cs typeface="Aparajita" pitchFamily="34" charset="0"/>
              </a:rPr>
              <a:t>Selenium for UI testing</a:t>
            </a:r>
            <a:endParaRPr lang="en-IN" dirty="0">
              <a:latin typeface="Century Schoolbook" pitchFamily="18" charset="0"/>
              <a:cs typeface="Aparajita" pitchFamily="34" charset="0"/>
            </a:endParaRPr>
          </a:p>
          <a:p>
            <a:pPr lvl="0"/>
            <a:r>
              <a:rPr lang="en-US" dirty="0" err="1">
                <a:latin typeface="Century Schoolbook" pitchFamily="18" charset="0"/>
                <a:cs typeface="Aparajita" pitchFamily="34" charset="0"/>
              </a:rPr>
              <a:t>PyUnit</a:t>
            </a:r>
            <a:r>
              <a:rPr lang="en-US" dirty="0">
                <a:latin typeface="Century Schoolbook" pitchFamily="18" charset="0"/>
                <a:cs typeface="Aparajita" pitchFamily="34" charset="0"/>
              </a:rPr>
              <a:t> for unit testing</a:t>
            </a:r>
            <a:endParaRPr lang="en-IN" dirty="0">
              <a:latin typeface="Century Schoolbook" pitchFamily="18" charset="0"/>
              <a:cs typeface="Aparajita" pitchFamily="34" charset="0"/>
            </a:endParaRPr>
          </a:p>
          <a:p>
            <a:pPr lvl="0"/>
            <a:r>
              <a:rPr lang="en-US" dirty="0">
                <a:latin typeface="Century Schoolbook" pitchFamily="18" charset="0"/>
                <a:cs typeface="Aparajita" pitchFamily="34" charset="0"/>
              </a:rPr>
              <a:t>SonarQube for static code analysis</a:t>
            </a:r>
            <a:endParaRPr lang="en-IN" dirty="0">
              <a:latin typeface="Century Schoolbook" pitchFamily="18" charset="0"/>
              <a:cs typeface="Aparajita" pitchFamily="34" charset="0"/>
            </a:endParaRPr>
          </a:p>
          <a:p>
            <a:pPr lvl="0"/>
            <a:r>
              <a:rPr lang="en-US" dirty="0">
                <a:latin typeface="Century Schoolbook" pitchFamily="18" charset="0"/>
                <a:cs typeface="Aparajita" pitchFamily="34" charset="0"/>
              </a:rPr>
              <a:t>HTML/CSS/Bootstrap for UI and UX design</a:t>
            </a:r>
            <a:endParaRPr lang="en-IN" dirty="0">
              <a:latin typeface="Century Schoolbook" pitchFamily="18" charset="0"/>
              <a:cs typeface="Aparajita" pitchFamily="34" charset="0"/>
            </a:endParaRPr>
          </a:p>
          <a:p>
            <a:endParaRPr lang="en-US" dirty="0"/>
          </a:p>
        </p:txBody>
      </p:sp>
      <p:sp>
        <p:nvSpPr>
          <p:cNvPr id="5" name="Footer Placeholder 4"/>
          <p:cNvSpPr>
            <a:spLocks noGrp="1"/>
          </p:cNvSpPr>
          <p:nvPr>
            <p:ph type="ftr" sz="quarter" idx="11"/>
          </p:nvPr>
        </p:nvSpPr>
        <p:spPr/>
        <p:txBody>
          <a:bodyPr/>
          <a:lstStyle/>
          <a:p>
            <a:r>
              <a:rPr lang="en-US" dirty="0">
                <a:solidFill>
                  <a:prstClr val="black">
                    <a:tint val="75000"/>
                  </a:prstClr>
                </a:solidFill>
              </a:rPr>
              <a:t>Dr </a:t>
            </a:r>
            <a:r>
              <a:rPr lang="en-US" dirty="0" err="1">
                <a:solidFill>
                  <a:prstClr val="black">
                    <a:tint val="75000"/>
                  </a:prstClr>
                </a:solidFill>
              </a:rPr>
              <a:t>Ganesh</a:t>
            </a:r>
            <a:r>
              <a:rPr lang="en-US" dirty="0">
                <a:solidFill>
                  <a:prstClr val="black">
                    <a:tint val="75000"/>
                  </a:prstClr>
                </a:solidFill>
              </a:rPr>
              <a:t>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73DB6DB-7499-4228-9BC0-66809057D228}" type="slidenum">
              <a:rPr lang="en-US" smtClean="0">
                <a:solidFill>
                  <a:prstClr val="black">
                    <a:tint val="75000"/>
                  </a:prstClr>
                </a:solidFill>
              </a:rPr>
              <a:pPr/>
              <a:t>3</a:t>
            </a:fld>
            <a:endParaRPr lang="en-US">
              <a:solidFill>
                <a:prstClr val="black">
                  <a:tint val="75000"/>
                </a:prstClr>
              </a:solidFill>
            </a:endParaRPr>
          </a:p>
        </p:txBody>
      </p:sp>
    </p:spTree>
    <p:extLst>
      <p:ext uri="{BB962C8B-B14F-4D97-AF65-F5344CB8AC3E}">
        <p14:creationId xmlns:p14="http://schemas.microsoft.com/office/powerpoint/2010/main" xmlns="" val="2708121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9441" y="274638"/>
            <a:ext cx="9904571" cy="939784"/>
          </a:xfrm>
        </p:spPr>
        <p:txBody>
          <a:bodyPr/>
          <a:lstStyle/>
          <a:p>
            <a:r>
              <a:rPr lang="en-US" dirty="0" smtClean="0">
                <a:latin typeface="Century Gothic" pitchFamily="34" charset="0"/>
              </a:rPr>
              <a:t>Agile Statistics</a:t>
            </a:r>
            <a:endParaRPr lang="en-IN" dirty="0">
              <a:latin typeface="Century Gothic" pitchFamily="34" charset="0"/>
            </a:endParaRPr>
          </a:p>
        </p:txBody>
      </p:sp>
      <p:sp>
        <p:nvSpPr>
          <p:cNvPr id="7" name="Content Placeholder 6"/>
          <p:cNvSpPr>
            <a:spLocks noGrp="1"/>
          </p:cNvSpPr>
          <p:nvPr>
            <p:ph sz="half" idx="1"/>
          </p:nvPr>
        </p:nvSpPr>
        <p:spPr>
          <a:xfrm>
            <a:off x="879438" y="2428868"/>
            <a:ext cx="3000396" cy="1285884"/>
          </a:xfrm>
        </p:spPr>
        <p:txBody>
          <a:bodyPr>
            <a:normAutofit fontScale="32500" lnSpcReduction="20000"/>
          </a:bodyPr>
          <a:lstStyle/>
          <a:p>
            <a:pPr marL="457200" lvl="1" indent="0" algn="ctr">
              <a:buNone/>
            </a:pPr>
            <a:endParaRPr lang="en-US" sz="2000" dirty="0" smtClean="0">
              <a:latin typeface="Century Schoolbook" pitchFamily="18" charset="0"/>
            </a:endParaRPr>
          </a:p>
          <a:p>
            <a:pPr marL="457200" lvl="1" indent="0" algn="ctr">
              <a:buNone/>
            </a:pPr>
            <a:endParaRPr lang="en-US" sz="5100" b="1" dirty="0" smtClean="0">
              <a:latin typeface="Century Gothic" pitchFamily="34" charset="0"/>
            </a:endParaRPr>
          </a:p>
          <a:p>
            <a:pPr marL="457200" lvl="1" indent="0">
              <a:buNone/>
            </a:pPr>
            <a:r>
              <a:rPr lang="en-US" sz="5100" b="1" dirty="0" smtClean="0">
                <a:latin typeface="Century Gothic" pitchFamily="34" charset="0"/>
              </a:rPr>
              <a:t>Stats:</a:t>
            </a:r>
          </a:p>
          <a:p>
            <a:pPr marL="457200" lvl="1" indent="0" algn="just">
              <a:buNone/>
            </a:pPr>
            <a:r>
              <a:rPr lang="en-US" sz="5100" dirty="0" smtClean="0">
                <a:latin typeface="Century Gothic" pitchFamily="34" charset="0"/>
              </a:rPr>
              <a:t>Total </a:t>
            </a:r>
            <a:r>
              <a:rPr lang="en-US" sz="5100" dirty="0" smtClean="0">
                <a:latin typeface="Century Gothic" pitchFamily="34" charset="0"/>
              </a:rPr>
              <a:t># </a:t>
            </a:r>
            <a:r>
              <a:rPr lang="en-US" sz="5100" dirty="0" smtClean="0">
                <a:latin typeface="Century Gothic" pitchFamily="34" charset="0"/>
              </a:rPr>
              <a:t>stories </a:t>
            </a:r>
            <a:r>
              <a:rPr lang="en-US" sz="5100" dirty="0" smtClean="0">
                <a:latin typeface="Century Gothic" pitchFamily="34" charset="0"/>
              </a:rPr>
              <a:t>: </a:t>
            </a:r>
            <a:r>
              <a:rPr lang="en-US" sz="5100" dirty="0" smtClean="0">
                <a:latin typeface="Century Gothic" pitchFamily="34" charset="0"/>
              </a:rPr>
              <a:t>18</a:t>
            </a:r>
            <a:endParaRPr lang="en-US" sz="5100" dirty="0" smtClean="0">
              <a:latin typeface="Century Gothic" pitchFamily="34" charset="0"/>
            </a:endParaRPr>
          </a:p>
          <a:p>
            <a:pPr marL="457200" lvl="1" indent="0" algn="just">
              <a:buNone/>
            </a:pPr>
            <a:r>
              <a:rPr lang="en-US" sz="5100" dirty="0" smtClean="0">
                <a:latin typeface="Century Gothic" pitchFamily="34" charset="0"/>
              </a:rPr>
              <a:t>Total # </a:t>
            </a:r>
            <a:r>
              <a:rPr lang="en-US" sz="5100" dirty="0" smtClean="0">
                <a:latin typeface="Century Gothic" pitchFamily="34" charset="0"/>
              </a:rPr>
              <a:t>story </a:t>
            </a:r>
            <a:r>
              <a:rPr lang="en-US" sz="5100" dirty="0" smtClean="0">
                <a:latin typeface="Century Gothic" pitchFamily="34" charset="0"/>
              </a:rPr>
              <a:t>points : 35</a:t>
            </a:r>
            <a:endParaRPr lang="en-IN" sz="5900" dirty="0">
              <a:latin typeface="Century Gothic" pitchFamily="34" charset="0"/>
            </a:endParaRPr>
          </a:p>
        </p:txBody>
      </p:sp>
      <p:sp>
        <p:nvSpPr>
          <p:cNvPr id="8" name="Content Placeholder 7"/>
          <p:cNvSpPr>
            <a:spLocks noGrp="1"/>
          </p:cNvSpPr>
          <p:nvPr>
            <p:ph sz="half" idx="2"/>
          </p:nvPr>
        </p:nvSpPr>
        <p:spPr>
          <a:xfrm>
            <a:off x="5094280" y="1214422"/>
            <a:ext cx="6791331" cy="5429288"/>
          </a:xfrm>
        </p:spPr>
        <p:txBody>
          <a:bodyPr>
            <a:normAutofit fontScale="32500" lnSpcReduction="20000"/>
          </a:bodyPr>
          <a:lstStyle/>
          <a:p>
            <a:pPr algn="ctr">
              <a:buNone/>
            </a:pPr>
            <a:endParaRPr lang="en-US" sz="4900" b="1" dirty="0" smtClean="0">
              <a:latin typeface="Century Gothic" pitchFamily="34" charset="0"/>
            </a:endParaRPr>
          </a:p>
          <a:p>
            <a:pPr algn="ctr">
              <a:buNone/>
            </a:pPr>
            <a:r>
              <a:rPr lang="en-US" sz="4900" b="1" dirty="0" smtClean="0">
                <a:latin typeface="Century Gothic" pitchFamily="34" charset="0"/>
              </a:rPr>
              <a:t>Stories done in Sprint 1</a:t>
            </a:r>
          </a:p>
          <a:p>
            <a:pPr>
              <a:buNone/>
            </a:pPr>
            <a:endParaRPr lang="en-US" sz="4500" b="1" dirty="0" smtClean="0">
              <a:latin typeface="Century Gothic" pitchFamily="34" charset="0"/>
            </a:endParaRPr>
          </a:p>
          <a:p>
            <a:pPr lvl="0" algn="just"/>
            <a:r>
              <a:rPr lang="en-IN" sz="4900" dirty="0" smtClean="0">
                <a:latin typeface="Century Schoolbook" pitchFamily="18" charset="0"/>
              </a:rPr>
              <a:t>As a user, I should be able to view the help page</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view the list of emails received when I open up the application.</a:t>
            </a:r>
            <a:endParaRPr lang="en-IN" sz="4900" b="1" dirty="0" smtClean="0">
              <a:latin typeface="Century Schoolbook" pitchFamily="18" charset="0"/>
            </a:endParaRPr>
          </a:p>
          <a:p>
            <a:pPr lvl="0" algn="just"/>
            <a:r>
              <a:rPr lang="en-IN" sz="4900" dirty="0" smtClean="0">
                <a:latin typeface="Century Schoolbook" pitchFamily="18" charset="0"/>
              </a:rPr>
              <a:t>As an admin, I should be able to validate the registration form</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log out of the application.</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login into the application</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view and update my account details.</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attach media and documents to my email whenever necessary.</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add a subject and compose the body of the email.</a:t>
            </a:r>
            <a:endParaRPr lang="en-IN" sz="4900" b="1" dirty="0" smtClean="0">
              <a:latin typeface="Century Schoolbook" pitchFamily="18" charset="0"/>
            </a:endParaRPr>
          </a:p>
          <a:p>
            <a:pPr lvl="0" algn="just"/>
            <a:r>
              <a:rPr lang="en-IN" sz="4900" dirty="0" smtClean="0">
                <a:latin typeface="Century Schoolbook" pitchFamily="18" charset="0"/>
              </a:rPr>
              <a:t>As an admin, I should be able to authenticate the user during login</a:t>
            </a:r>
            <a:endParaRPr lang="en-IN" sz="4900" b="1" dirty="0" smtClean="0">
              <a:latin typeface="Century Schoolbook" pitchFamily="18" charset="0"/>
            </a:endParaRPr>
          </a:p>
          <a:p>
            <a:pPr lvl="0" algn="just"/>
            <a:r>
              <a:rPr lang="en-IN" sz="4900" dirty="0" smtClean="0">
                <a:latin typeface="Century Schoolbook" pitchFamily="18" charset="0"/>
              </a:rPr>
              <a:t>As a user, I should be able to register myself to use the application</a:t>
            </a:r>
            <a:endParaRPr lang="en-IN" sz="4900" b="1" dirty="0" smtClean="0">
              <a:latin typeface="Century Schoolbook" pitchFamily="18" charset="0"/>
            </a:endParaRPr>
          </a:p>
          <a:p>
            <a:pPr lvl="0" algn="just"/>
            <a:r>
              <a:rPr lang="en-IN" sz="4900" dirty="0" smtClean="0">
                <a:latin typeface="Century Schoolbook" pitchFamily="18" charset="0"/>
              </a:rPr>
              <a:t>As an admin, I should be able to store the user credentials and other user-specific information.</a:t>
            </a:r>
            <a:endParaRPr lang="en-IN" sz="4900" b="1" dirty="0" smtClean="0">
              <a:latin typeface="Century Schoolbook" pitchFamily="18" charset="0"/>
            </a:endParaRPr>
          </a:p>
          <a:p>
            <a:pPr lvl="0" algn="just"/>
            <a:r>
              <a:rPr lang="en-IN" sz="4900" dirty="0" smtClean="0">
                <a:latin typeface="Century Schoolbook" pitchFamily="18" charset="0"/>
              </a:rPr>
              <a:t>As an admin, I should be able to setup an SMTP client to send emails using SMTP server</a:t>
            </a:r>
            <a:endParaRPr lang="en-IN" sz="4900" b="1" dirty="0" smtClean="0">
              <a:latin typeface="Century Schoolbook" pitchFamily="18" charset="0"/>
            </a:endParaRPr>
          </a:p>
          <a:p>
            <a:pPr lvl="0" algn="just"/>
            <a:r>
              <a:rPr lang="en-IN" sz="4900" dirty="0" smtClean="0">
                <a:latin typeface="Century Schoolbook" pitchFamily="18" charset="0"/>
              </a:rPr>
              <a:t>As an admin, I should be able to configure an IMAP client to retrieve emails from the mail server</a:t>
            </a:r>
            <a:r>
              <a:rPr lang="en-IN" sz="3400" dirty="0" smtClean="0">
                <a:latin typeface="Century Schoolbook" pitchFamily="18" charset="0"/>
              </a:rPr>
              <a:t>.</a:t>
            </a:r>
            <a:endParaRPr lang="en-IN" sz="3400" b="1" dirty="0" smtClean="0">
              <a:latin typeface="Century Schoolbook" pitchFamily="18" charset="0"/>
            </a:endParaRPr>
          </a:p>
          <a:p>
            <a:pPr>
              <a:buNone/>
            </a:pPr>
            <a:endParaRPr lang="en-US" dirty="0" smtClean="0"/>
          </a:p>
          <a:p>
            <a:endParaRPr lang="en-US" sz="2900" dirty="0" smtClean="0">
              <a:latin typeface="Century Schoolbook" pitchFamily="18" charset="0"/>
            </a:endParaRPr>
          </a:p>
          <a:p>
            <a:pPr>
              <a:buNone/>
            </a:pPr>
            <a:endParaRPr lang="en-IN"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
        <p:nvSpPr>
          <p:cNvPr id="9" name="Rectangle 8"/>
          <p:cNvSpPr/>
          <p:nvPr/>
        </p:nvSpPr>
        <p:spPr>
          <a:xfrm>
            <a:off x="4165586" y="6581001"/>
            <a:ext cx="2044149" cy="276999"/>
          </a:xfrm>
          <a:prstGeom prst="rect">
            <a:avLst/>
          </a:prstGeom>
        </p:spPr>
        <p:txBody>
          <a:bodyPr wrap="none">
            <a:spAutoFit/>
          </a:bodyPr>
          <a:lstStyle/>
          <a:p>
            <a:pPr algn="ctr"/>
            <a:r>
              <a:rPr lang="en-US" sz="1200" dirty="0" smtClean="0">
                <a:solidFill>
                  <a:prstClr val="black">
                    <a:tint val="75000"/>
                  </a:prstClr>
                </a:solidFill>
              </a:rPr>
              <a:t>Dr </a:t>
            </a:r>
            <a:r>
              <a:rPr lang="en-US" sz="1200" dirty="0" err="1" smtClean="0">
                <a:solidFill>
                  <a:prstClr val="black">
                    <a:tint val="75000"/>
                  </a:prstClr>
                </a:solidFill>
              </a:rPr>
              <a:t>Ganesh</a:t>
            </a:r>
            <a:r>
              <a:rPr lang="en-US" sz="1200" dirty="0" smtClean="0">
                <a:solidFill>
                  <a:prstClr val="black">
                    <a:tint val="75000"/>
                  </a:prstClr>
                </a:solidFill>
              </a:rPr>
              <a:t> </a:t>
            </a:r>
            <a:r>
              <a:rPr lang="en-US" sz="1200" dirty="0" err="1" smtClean="0">
                <a:solidFill>
                  <a:prstClr val="black">
                    <a:tint val="75000"/>
                  </a:prstClr>
                </a:solidFill>
              </a:rPr>
              <a:t>Neelakanta</a:t>
            </a:r>
            <a:r>
              <a:rPr lang="en-US" sz="1200" dirty="0" smtClean="0">
                <a:solidFill>
                  <a:prstClr val="black">
                    <a:tint val="75000"/>
                  </a:prstClr>
                </a:solidFill>
              </a:rPr>
              <a:t> </a:t>
            </a:r>
            <a:r>
              <a:rPr lang="en-US" sz="1200" dirty="0" err="1" smtClean="0">
                <a:solidFill>
                  <a:prstClr val="black">
                    <a:tint val="75000"/>
                  </a:prstClr>
                </a:solidFill>
              </a:rPr>
              <a:t>Iyer</a:t>
            </a:r>
            <a:endParaRPr lang="en-US" sz="1200" dirty="0">
              <a:solidFill>
                <a:prstClr val="black">
                  <a:tint val="75000"/>
                </a:prst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latin typeface="Century Gothic" pitchFamily="34" charset="0"/>
              </a:rPr>
              <a:t>Agile Statistics</a:t>
            </a:r>
            <a:endParaRPr lang="en-IN" dirty="0">
              <a:latin typeface="Century Gothic" pitchFamily="34" charset="0"/>
            </a:endParaRPr>
          </a:p>
        </p:txBody>
      </p:sp>
      <p:sp>
        <p:nvSpPr>
          <p:cNvPr id="7" name="Content Placeholder 6"/>
          <p:cNvSpPr>
            <a:spLocks noGrp="1"/>
          </p:cNvSpPr>
          <p:nvPr>
            <p:ph sz="half" idx="1"/>
          </p:nvPr>
        </p:nvSpPr>
        <p:spPr>
          <a:xfrm>
            <a:off x="608012" y="2500305"/>
            <a:ext cx="3771888" cy="1071571"/>
          </a:xfrm>
        </p:spPr>
        <p:txBody>
          <a:bodyPr>
            <a:normAutofit fontScale="85000" lnSpcReduction="10000"/>
          </a:bodyPr>
          <a:lstStyle/>
          <a:p>
            <a:pPr algn="ctr">
              <a:buNone/>
            </a:pPr>
            <a:r>
              <a:rPr lang="en-US" dirty="0" smtClean="0">
                <a:latin typeface="Century Gothic" pitchFamily="34" charset="0"/>
              </a:rPr>
              <a:t>Sprint 2</a:t>
            </a:r>
          </a:p>
          <a:p>
            <a:pPr>
              <a:buNone/>
            </a:pPr>
            <a:r>
              <a:rPr lang="en-US" dirty="0" smtClean="0"/>
              <a:t> </a:t>
            </a:r>
            <a:r>
              <a:rPr lang="en-US" dirty="0" smtClean="0">
                <a:latin typeface="Century Gothic" pitchFamily="34" charset="0"/>
              </a:rPr>
              <a:t># stories done: 5</a:t>
            </a:r>
          </a:p>
        </p:txBody>
      </p:sp>
      <p:sp>
        <p:nvSpPr>
          <p:cNvPr id="8" name="Content Placeholder 7"/>
          <p:cNvSpPr>
            <a:spLocks noGrp="1"/>
          </p:cNvSpPr>
          <p:nvPr>
            <p:ph sz="half" idx="2"/>
          </p:nvPr>
        </p:nvSpPr>
        <p:spPr>
          <a:xfrm>
            <a:off x="4022710" y="1600200"/>
            <a:ext cx="7862901" cy="4525963"/>
          </a:xfrm>
        </p:spPr>
        <p:txBody>
          <a:bodyPr>
            <a:normAutofit fontScale="85000" lnSpcReduction="10000"/>
          </a:bodyPr>
          <a:lstStyle/>
          <a:p>
            <a:pPr algn="ctr">
              <a:buNone/>
            </a:pPr>
            <a:r>
              <a:rPr lang="en-US" b="1" dirty="0" smtClean="0">
                <a:latin typeface="Century Gothic" pitchFamily="34" charset="0"/>
              </a:rPr>
              <a:t>Stories done in Sprint 2</a:t>
            </a:r>
          </a:p>
          <a:p>
            <a:pPr algn="just"/>
            <a:r>
              <a:rPr lang="en-US" dirty="0" smtClean="0">
                <a:latin typeface="Century Schoolbook" pitchFamily="18" charset="0"/>
              </a:rPr>
              <a:t>As a user, I should be view the mails in categories namely: Important, Starred, Sent mail, Drafts and Trash.</a:t>
            </a:r>
          </a:p>
          <a:p>
            <a:pPr algn="just"/>
            <a:r>
              <a:rPr lang="en-US" dirty="0" smtClean="0">
                <a:latin typeface="Century Schoolbook" pitchFamily="18" charset="0"/>
              </a:rPr>
              <a:t>As a user, I should be able to send the composed mail to the recipients.</a:t>
            </a:r>
          </a:p>
          <a:p>
            <a:pPr algn="just"/>
            <a:r>
              <a:rPr lang="en-US" dirty="0" smtClean="0">
                <a:latin typeface="Century Schoolbook" pitchFamily="18" charset="0"/>
              </a:rPr>
              <a:t>As a user, I should be able to update my personal details</a:t>
            </a:r>
            <a:r>
              <a:rPr lang="en-IN" dirty="0" smtClean="0">
                <a:latin typeface="Century Schoolbook" pitchFamily="18" charset="0"/>
              </a:rPr>
              <a:t>.</a:t>
            </a:r>
          </a:p>
          <a:p>
            <a:pPr algn="just"/>
            <a:r>
              <a:rPr lang="en-US" dirty="0" smtClean="0">
                <a:latin typeface="Century Schoolbook" pitchFamily="18" charset="0"/>
              </a:rPr>
              <a:t>As a user, I should be able to update my profile picture</a:t>
            </a:r>
          </a:p>
          <a:p>
            <a:pPr algn="just"/>
            <a:r>
              <a:rPr lang="en-US" dirty="0" smtClean="0">
                <a:latin typeface="Century Schoolbook" pitchFamily="18" charset="0"/>
              </a:rPr>
              <a:t>As an admin, I should be able to retrieve the emails in various folders such as starred, important etc.</a:t>
            </a:r>
            <a:endParaRPr lang="en-IN" dirty="0" smtClean="0">
              <a:latin typeface="Century Schoolbook" pitchFamily="18" charset="0"/>
            </a:endParaRPr>
          </a:p>
          <a:p>
            <a:pPr>
              <a:buNone/>
            </a:pPr>
            <a:endParaRPr lang="en-IN"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
        <p:nvSpPr>
          <p:cNvPr id="9" name="Rectangle 8"/>
          <p:cNvSpPr/>
          <p:nvPr/>
        </p:nvSpPr>
        <p:spPr>
          <a:xfrm>
            <a:off x="4594214" y="6581001"/>
            <a:ext cx="2044149" cy="276999"/>
          </a:xfrm>
          <a:prstGeom prst="rect">
            <a:avLst/>
          </a:prstGeom>
        </p:spPr>
        <p:txBody>
          <a:bodyPr wrap="none">
            <a:spAutoFit/>
          </a:bodyPr>
          <a:lstStyle/>
          <a:p>
            <a:pPr algn="ctr"/>
            <a:r>
              <a:rPr lang="en-US" sz="1200" dirty="0" smtClean="0">
                <a:solidFill>
                  <a:prstClr val="black">
                    <a:tint val="75000"/>
                  </a:prstClr>
                </a:solidFill>
              </a:rPr>
              <a:t>Dr </a:t>
            </a:r>
            <a:r>
              <a:rPr lang="en-US" sz="1200" dirty="0" err="1" smtClean="0">
                <a:solidFill>
                  <a:prstClr val="black">
                    <a:tint val="75000"/>
                  </a:prstClr>
                </a:solidFill>
              </a:rPr>
              <a:t>Ganesh</a:t>
            </a:r>
            <a:r>
              <a:rPr lang="en-US" sz="1200" dirty="0" smtClean="0">
                <a:solidFill>
                  <a:prstClr val="black">
                    <a:tint val="75000"/>
                  </a:prstClr>
                </a:solidFill>
              </a:rPr>
              <a:t> </a:t>
            </a:r>
            <a:r>
              <a:rPr lang="en-US" sz="1200" dirty="0" err="1" smtClean="0">
                <a:solidFill>
                  <a:prstClr val="black">
                    <a:tint val="75000"/>
                  </a:prstClr>
                </a:solidFill>
              </a:rPr>
              <a:t>Neelakanta</a:t>
            </a:r>
            <a:r>
              <a:rPr lang="en-US" sz="1200" dirty="0" smtClean="0">
                <a:solidFill>
                  <a:prstClr val="black">
                    <a:tint val="75000"/>
                  </a:prstClr>
                </a:solidFill>
              </a:rPr>
              <a:t> </a:t>
            </a:r>
            <a:r>
              <a:rPr lang="en-US" sz="1200" dirty="0" err="1" smtClean="0">
                <a:solidFill>
                  <a:prstClr val="black">
                    <a:tint val="75000"/>
                  </a:prstClr>
                </a:solidFill>
              </a:rPr>
              <a:t>Iyer</a:t>
            </a:r>
            <a:endParaRPr lang="en-US" sz="1200" dirty="0">
              <a:solidFill>
                <a:prstClr val="black">
                  <a:tint val="75000"/>
                </a:prst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893373-1978-42E8-9E99-C7BF0727897D}"/>
              </a:ext>
            </a:extLst>
          </p:cNvPr>
          <p:cNvSpPr>
            <a:spLocks noGrp="1"/>
          </p:cNvSpPr>
          <p:nvPr>
            <p:ph type="title"/>
          </p:nvPr>
        </p:nvSpPr>
        <p:spPr/>
        <p:txBody>
          <a:bodyPr/>
          <a:lstStyle/>
          <a:p>
            <a:r>
              <a:rPr lang="en-IN" dirty="0">
                <a:latin typeface="Century Gothic" pitchFamily="34" charset="0"/>
              </a:rPr>
              <a:t>Tools Used and Statistics</a:t>
            </a:r>
          </a:p>
        </p:txBody>
      </p:sp>
      <p:sp>
        <p:nvSpPr>
          <p:cNvPr id="3" name="Content Placeholder 2">
            <a:extLst>
              <a:ext uri="{FF2B5EF4-FFF2-40B4-BE49-F238E27FC236}">
                <a16:creationId xmlns:a16="http://schemas.microsoft.com/office/drawing/2014/main" xmlns="" id="{4EC90022-BCD6-42D0-898D-606D2830528F}"/>
              </a:ext>
            </a:extLst>
          </p:cNvPr>
          <p:cNvSpPr>
            <a:spLocks noGrp="1"/>
          </p:cNvSpPr>
          <p:nvPr>
            <p:ph idx="1"/>
          </p:nvPr>
        </p:nvSpPr>
        <p:spPr/>
        <p:txBody>
          <a:bodyPr/>
          <a:lstStyle/>
          <a:p>
            <a:r>
              <a:rPr lang="en-IN" b="1" dirty="0">
                <a:latin typeface="Century Gothic" pitchFamily="34" charset="0"/>
              </a:rPr>
              <a:t>SonarQube</a:t>
            </a:r>
            <a:r>
              <a:rPr lang="en-IN" dirty="0">
                <a:latin typeface="Century Gothic" pitchFamily="34" charset="0"/>
              </a:rPr>
              <a:t>:</a:t>
            </a:r>
          </a:p>
          <a:p>
            <a:pPr marL="0" indent="0" algn="just">
              <a:buNone/>
            </a:pPr>
            <a:r>
              <a:rPr lang="en-IN" dirty="0">
                <a:latin typeface="Century Schoolbook" pitchFamily="18" charset="0"/>
              </a:rPr>
              <a:t>                     </a:t>
            </a:r>
            <a:r>
              <a:rPr lang="en-US" dirty="0">
                <a:latin typeface="Century Schoolbook" pitchFamily="18" charset="0"/>
              </a:rPr>
              <a:t>SonarQube threw up bugs, code smells and duplicate code warnings. Inspection of these helped us in improving code quality. These bugs were resolved and dealt with after looking at the SonarQube logs and identifying the location of the errors.</a:t>
            </a:r>
            <a:endParaRPr lang="en-IN" dirty="0">
              <a:latin typeface="Century Schoolbook" pitchFamily="18" charset="0"/>
            </a:endParaRPr>
          </a:p>
          <a:p>
            <a:pPr marL="0" indent="0">
              <a:buNone/>
            </a:pPr>
            <a:endParaRPr lang="en-IN" dirty="0"/>
          </a:p>
        </p:txBody>
      </p:sp>
      <p:sp>
        <p:nvSpPr>
          <p:cNvPr id="4" name="Footer Placeholder 3">
            <a:extLst>
              <a:ext uri="{FF2B5EF4-FFF2-40B4-BE49-F238E27FC236}">
                <a16:creationId xmlns:a16="http://schemas.microsoft.com/office/drawing/2014/main" xmlns="" id="{D448088F-6BBA-423F-9DB7-BF7090CD5683}"/>
              </a:ext>
            </a:extLst>
          </p:cNvPr>
          <p:cNvSpPr>
            <a:spLocks noGrp="1"/>
          </p:cNvSpPr>
          <p:nvPr>
            <p:ph type="ftr" sz="quarter" idx="11"/>
          </p:nvPr>
        </p:nvSpPr>
        <p:spPr/>
        <p:txBody>
          <a:bodyPr/>
          <a:lstStyle/>
          <a:p>
            <a:r>
              <a:rPr lang="en-US" dirty="0">
                <a:solidFill>
                  <a:prstClr val="black">
                    <a:tint val="75000"/>
                  </a:prstClr>
                </a:solidFill>
              </a:rPr>
              <a:t>Dr </a:t>
            </a:r>
            <a:r>
              <a:rPr lang="en-US" dirty="0" err="1">
                <a:solidFill>
                  <a:prstClr val="black">
                    <a:tint val="75000"/>
                  </a:prstClr>
                </a:solidFill>
              </a:rPr>
              <a:t>Ganesh</a:t>
            </a:r>
            <a:r>
              <a:rPr lang="en-US" dirty="0">
                <a:solidFill>
                  <a:prstClr val="black">
                    <a:tint val="75000"/>
                  </a:prstClr>
                </a:solidFill>
              </a:rPr>
              <a:t>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5" name="Slide Number Placeholder 4">
            <a:extLst>
              <a:ext uri="{FF2B5EF4-FFF2-40B4-BE49-F238E27FC236}">
                <a16:creationId xmlns:a16="http://schemas.microsoft.com/office/drawing/2014/main" xmlns="" id="{8B7EEF40-1F4F-4B26-A9E6-39142FA0CB5B}"/>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xmlns="" val="249234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4ED1860-9E8F-4C38-B0FF-01CD07B63AF1}"/>
              </a:ext>
            </a:extLst>
          </p:cNvPr>
          <p:cNvSpPr>
            <a:spLocks noGrp="1"/>
          </p:cNvSpPr>
          <p:nvPr>
            <p:ph idx="1"/>
          </p:nvPr>
        </p:nvSpPr>
        <p:spPr>
          <a:xfrm>
            <a:off x="736562" y="1143000"/>
            <a:ext cx="10787138" cy="4857768"/>
          </a:xfrm>
        </p:spPr>
        <p:txBody>
          <a:bodyPr/>
          <a:lstStyle/>
          <a:p>
            <a:r>
              <a:rPr lang="en-IN" b="1" dirty="0">
                <a:latin typeface="Century Gothic" pitchFamily="34" charset="0"/>
              </a:rPr>
              <a:t>Unit </a:t>
            </a:r>
            <a:r>
              <a:rPr lang="en-IN" b="1" dirty="0" smtClean="0">
                <a:latin typeface="Century Gothic" pitchFamily="34" charset="0"/>
              </a:rPr>
              <a:t>Testing with </a:t>
            </a:r>
            <a:r>
              <a:rPr lang="en-IN" b="1" dirty="0" err="1" smtClean="0">
                <a:latin typeface="Century Gothic" pitchFamily="34" charset="0"/>
              </a:rPr>
              <a:t>PyUnit</a:t>
            </a:r>
            <a:r>
              <a:rPr lang="en-IN" dirty="0" smtClean="0">
                <a:latin typeface="Century Gothic" pitchFamily="34" charset="0"/>
              </a:rPr>
              <a:t>:</a:t>
            </a:r>
            <a:endParaRPr lang="en-IN" dirty="0">
              <a:latin typeface="Century Gothic" pitchFamily="34" charset="0"/>
            </a:endParaRPr>
          </a:p>
          <a:p>
            <a:pPr marL="0" indent="0">
              <a:buNone/>
            </a:pPr>
            <a:r>
              <a:rPr lang="en-IN" dirty="0">
                <a:latin typeface="Century Schoolbook" pitchFamily="18" charset="0"/>
              </a:rPr>
              <a:t>                   </a:t>
            </a:r>
            <a:r>
              <a:rPr lang="en-US" dirty="0">
                <a:latin typeface="Century Schoolbook" pitchFamily="18" charset="0"/>
              </a:rPr>
              <a:t># units in the code: 5</a:t>
            </a:r>
            <a:endParaRPr lang="en-IN" dirty="0">
              <a:latin typeface="Century Schoolbook" pitchFamily="18" charset="0"/>
            </a:endParaRPr>
          </a:p>
          <a:p>
            <a:pPr marL="0" indent="0">
              <a:buNone/>
            </a:pPr>
            <a:r>
              <a:rPr lang="en-US" dirty="0">
                <a:latin typeface="Century Schoolbook" pitchFamily="18" charset="0"/>
              </a:rPr>
              <a:t>                   # of test cases: 18</a:t>
            </a:r>
          </a:p>
          <a:p>
            <a:pPr>
              <a:lnSpc>
                <a:spcPct val="300000"/>
              </a:lnSpc>
            </a:pPr>
            <a:r>
              <a:rPr lang="en-US" b="1" dirty="0">
                <a:latin typeface="Century Gothic" pitchFamily="34" charset="0"/>
              </a:rPr>
              <a:t>UI </a:t>
            </a:r>
            <a:r>
              <a:rPr lang="en-US" b="1" dirty="0" smtClean="0">
                <a:latin typeface="Century Gothic" pitchFamily="34" charset="0"/>
              </a:rPr>
              <a:t>Testing with Selenium</a:t>
            </a:r>
            <a:r>
              <a:rPr lang="en-US" dirty="0" smtClean="0">
                <a:latin typeface="Century Gothic" pitchFamily="34" charset="0"/>
              </a:rPr>
              <a:t>:</a:t>
            </a:r>
            <a:endParaRPr lang="en-US" dirty="0">
              <a:latin typeface="Century Gothic" pitchFamily="34" charset="0"/>
            </a:endParaRPr>
          </a:p>
          <a:p>
            <a:pPr marL="0" indent="0">
              <a:buNone/>
            </a:pPr>
            <a:r>
              <a:rPr lang="en-US" dirty="0">
                <a:latin typeface="Century Schoolbook" pitchFamily="18" charset="0"/>
              </a:rPr>
              <a:t>                   # UI pages in the project: 5</a:t>
            </a:r>
            <a:endParaRPr lang="en-IN" dirty="0">
              <a:latin typeface="Century Schoolbook" pitchFamily="18" charset="0"/>
            </a:endParaRPr>
          </a:p>
          <a:p>
            <a:pPr marL="0" indent="0">
              <a:buNone/>
            </a:pPr>
            <a:r>
              <a:rPr lang="en-IN" dirty="0">
                <a:latin typeface="Century Schoolbook" pitchFamily="18" charset="0"/>
              </a:rPr>
              <a:t>   </a:t>
            </a:r>
            <a:r>
              <a:rPr lang="en-US" dirty="0">
                <a:latin typeface="Century Schoolbook" pitchFamily="18" charset="0"/>
              </a:rPr>
              <a:t>                # UI tests written: 7</a:t>
            </a:r>
            <a:endParaRPr lang="en-IN" dirty="0">
              <a:latin typeface="Century Schoolbook" pitchFamily="18" charset="0"/>
            </a:endParaRPr>
          </a:p>
          <a:p>
            <a:pPr marL="0" indent="0">
              <a:buNone/>
            </a:pPr>
            <a:endParaRPr lang="en-US" dirty="0"/>
          </a:p>
          <a:p>
            <a:pPr marL="0" indent="0">
              <a:buNone/>
            </a:pPr>
            <a:endParaRPr lang="en-US" dirty="0"/>
          </a:p>
          <a:p>
            <a:pPr marL="0" indent="0">
              <a:buNone/>
            </a:pPr>
            <a:endParaRPr lang="en-IN" dirty="0"/>
          </a:p>
          <a:p>
            <a:pPr marL="0" indent="0">
              <a:buNone/>
            </a:pPr>
            <a:endParaRPr lang="en-IN" dirty="0"/>
          </a:p>
        </p:txBody>
      </p:sp>
      <p:sp>
        <p:nvSpPr>
          <p:cNvPr id="4" name="Footer Placeholder 3">
            <a:extLst>
              <a:ext uri="{FF2B5EF4-FFF2-40B4-BE49-F238E27FC236}">
                <a16:creationId xmlns:a16="http://schemas.microsoft.com/office/drawing/2014/main" xmlns="" id="{10829897-F73F-46DF-A7B2-27D2B2CB14F5}"/>
              </a:ext>
            </a:extLst>
          </p:cNvPr>
          <p:cNvSpPr>
            <a:spLocks noGrp="1"/>
          </p:cNvSpPr>
          <p:nvPr>
            <p:ph type="ftr" sz="quarter" idx="11"/>
          </p:nvPr>
        </p:nvSpPr>
        <p:spPr/>
        <p:txBody>
          <a:bodyPr/>
          <a:lstStyle/>
          <a:p>
            <a:r>
              <a:rPr lang="en-US" dirty="0">
                <a:solidFill>
                  <a:prstClr val="black">
                    <a:tint val="75000"/>
                  </a:prstClr>
                </a:solidFill>
              </a:rPr>
              <a:t>Dr </a:t>
            </a:r>
            <a:r>
              <a:rPr lang="en-US" dirty="0" err="1">
                <a:solidFill>
                  <a:prstClr val="black">
                    <a:tint val="75000"/>
                  </a:prstClr>
                </a:solidFill>
              </a:rPr>
              <a:t>Ganesh</a:t>
            </a:r>
            <a:r>
              <a:rPr lang="en-US" dirty="0">
                <a:solidFill>
                  <a:prstClr val="black">
                    <a:tint val="75000"/>
                  </a:prstClr>
                </a:solidFill>
              </a:rPr>
              <a:t>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5" name="Slide Number Placeholder 4">
            <a:extLst>
              <a:ext uri="{FF2B5EF4-FFF2-40B4-BE49-F238E27FC236}">
                <a16:creationId xmlns:a16="http://schemas.microsoft.com/office/drawing/2014/main" xmlns="" id="{75BFA3E9-4974-4BA7-B729-C8BCBBD21ABB}"/>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xmlns="" val="48786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903299067"/>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67</TotalTime>
  <Words>529</Words>
  <Application>Microsoft Office PowerPoint</Application>
  <PresentationFormat>Custom</PresentationFormat>
  <Paragraphs>76</Paragraphs>
  <Slides>8</Slides>
  <Notes>0</Notes>
  <HiddenSlides>0</HiddenSlides>
  <MMClips>0</MMClips>
  <ScaleCrop>false</ScaleCrop>
  <HeadingPairs>
    <vt:vector size="4" baseType="variant">
      <vt:variant>
        <vt:lpstr>Theme</vt:lpstr>
      </vt:variant>
      <vt:variant>
        <vt:i4>2</vt:i4>
      </vt:variant>
      <vt:variant>
        <vt:lpstr>Slide Titles</vt:lpstr>
      </vt:variant>
      <vt:variant>
        <vt:i4>8</vt:i4>
      </vt:variant>
    </vt:vector>
  </HeadingPairs>
  <TitlesOfParts>
    <vt:vector size="10" baseType="lpstr">
      <vt:lpstr>GaneshTemplate</vt:lpstr>
      <vt:lpstr>1_GaneshTemplate</vt:lpstr>
      <vt:lpstr>15CSE313  Software Engineering Project Sprint 2 Review</vt:lpstr>
      <vt:lpstr>Problem Statement</vt:lpstr>
      <vt:lpstr>Technology Stack</vt:lpstr>
      <vt:lpstr>Agile Statistics</vt:lpstr>
      <vt:lpstr>Agile Statistics</vt:lpstr>
      <vt:lpstr>Tools Used and Statistics</vt:lpstr>
      <vt:lpstr>Slide 7</vt:lpstr>
      <vt:lpstr>Slide 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Sindhu</cp:lastModifiedBy>
  <cp:revision>675</cp:revision>
  <dcterms:created xsi:type="dcterms:W3CDTF">2018-06-04T08:25:54Z</dcterms:created>
  <dcterms:modified xsi:type="dcterms:W3CDTF">2019-03-26T18:04:03Z</dcterms:modified>
</cp:coreProperties>
</file>